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modernComment_101_523B754B.xml" ContentType="application/vnd.ms-powerpoint.comments+xml"/>
  <Override PartName="/ppt/comments/modernComment_44CA4795_A951C75F.xml" ContentType="application/vnd.ms-powerpoint.comments+xml"/>
  <Override PartName="/ppt/comments/modernComment_44CA4797_C7D90B9F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154107289" r:id="rId2"/>
    <p:sldId id="257" r:id="rId3"/>
    <p:sldId id="259" r:id="rId4"/>
    <p:sldId id="1154107285" r:id="rId5"/>
    <p:sldId id="1154107286" r:id="rId6"/>
    <p:sldId id="1154107287" r:id="rId7"/>
    <p:sldId id="1154107273" r:id="rId8"/>
    <p:sldId id="1154107290" r:id="rId9"/>
    <p:sldId id="1154107288" r:id="rId10"/>
    <p:sldId id="115410727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AFAD9E-6F19-9512-B225-026071FF8C90}" name="Brian Greenwood" initials="BG" userId="S::idcvbgre@lshtm.ac.uk::d68ce94b-5409-461f-94a1-26ea7e17d53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saka Zongo" initials="IZ" lastIdx="2" clrIdx="0">
    <p:extLst>
      <p:ext uri="{19B8F6BF-5375-455C-9EA6-DF929625EA0E}">
        <p15:presenceInfo xmlns:p15="http://schemas.microsoft.com/office/powerpoint/2012/main" userId="7bdde779bddbf9a2" providerId="Windows Live"/>
      </p:ext>
    </p:extLst>
  </p:cmAuthor>
  <p:cmAuthor id="2" name="Brian Greenwood" initials="BG" lastIdx="10" clrIdx="1">
    <p:extLst>
      <p:ext uri="{19B8F6BF-5375-455C-9EA6-DF929625EA0E}">
        <p15:presenceInfo xmlns:p15="http://schemas.microsoft.com/office/powerpoint/2012/main" userId="S::idcvbgre@lshtm.ac.uk::d68ce94b-5409-461f-94a1-26ea7e17d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61" d="100"/>
          <a:sy n="61" d="100"/>
        </p:scale>
        <p:origin x="52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modernComment_101_523B75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E4575E-74A3-4A2F-9115-EFF59D24D0BE}" authorId="{EFAFAD9E-6F19-9512-B225-026071FF8C90}" created="2023-10-09T15:02:26.17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79628363" sldId="257"/>
      <ac:spMk id="3" creationId="{689D09B9-FD54-CDE9-D33E-67710309DE60}"/>
    </ac:deMkLst>
    <p188:txBody>
      <a:bodyPr/>
      <a:lstStyle/>
      <a:p>
        <a:r>
          <a:rPr lang="en-GB"/>
          <a:t>Tou could add references to the two papers as a fotnore  </a:t>
        </a:r>
      </a:p>
    </p188:txBody>
  </p188:cm>
</p188:cmLst>
</file>

<file path=ppt/comments/modernComment_44CA4795_A951C75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E11E40D-36D2-481E-A8E9-5A084DA1C08C}" authorId="{EFAFAD9E-6F19-9512-B225-026071FF8C90}" created="2023-10-09T14:40:27.95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0708959" sldId="1154107285"/>
      <ac:spMk id="4" creationId="{8EAC2BAF-CC10-92C6-278E-CDF1F2F46233}"/>
    </ac:deMkLst>
    <p188:txBody>
      <a:bodyPr/>
      <a:lstStyle/>
      <a:p>
        <a:r>
          <a:rPr lang="en-GB"/>
          <a:t>Modified titlel</a:t>
        </a:r>
      </a:p>
    </p188:txBody>
  </p188:cm>
  <p188:cm id="{99F34B5F-13A0-4852-9CFF-32ADA8C756FC}" authorId="{EFAFAD9E-6F19-9512-B225-026071FF8C90}" created="2023-10-09T15:09:17.69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840708959" sldId="1154107285"/>
      <ac:graphicFrameMk id="2" creationId="{585325EB-96EB-77BD-DEB8-0A54C6045DD6}"/>
    </ac:deMkLst>
    <p188:txBody>
      <a:bodyPr/>
      <a:lstStyle/>
      <a:p>
        <a:r>
          <a:rPr lang="en-GB"/>
          <a:t>I think that this needs to be mentioned.</a:t>
        </a:r>
      </a:p>
    </p188:txBody>
  </p188:cm>
</p188:cmLst>
</file>

<file path=ppt/comments/modernComment_44CA4797_C7D90B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17BC5B-F904-4727-942D-C698F5D6A448}" authorId="{EFAFAD9E-6F19-9512-B225-026071FF8C90}" created="2023-10-09T14:59:48.71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352890271" sldId="1154107287"/>
      <ac:spMk id="2" creationId="{F60B72F5-9504-5877-C34A-2A0DA60E6BA3}"/>
    </ac:deMkLst>
    <p188:txBody>
      <a:bodyPr/>
      <a:lstStyle/>
      <a:p>
        <a:r>
          <a:rPr lang="en-GB"/>
          <a:t>I think that this is correct so this needs mentioning.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3A8A8-740A-4A09-BB13-1702FE31428A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DBB6-181D-4237-92D2-989CDD6840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42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FE1BF2-4A91-4E64-9445-E24F39AC6B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2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7D494-042F-41B0-99E8-4CD43D0AE12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6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05687-3EDE-2D82-3BA9-6809950C4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EE91227-3208-BD0C-41D6-3B6018ABB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BD966C-47C9-AAEC-E116-2532EA111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2A0E8B-52DB-5FA9-9E1D-ED5A64844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69825-0F14-0C4D-BA29-A491FCD0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89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A5427-061F-8535-246B-132DD8CA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0DC75D-B39A-BB6A-9A5F-141E7303C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7E70A1-5E01-DF4F-C0F3-DADAA11C9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D9FB8D-808D-5D0D-60D6-FAA302D81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6FB99B-4F85-04D5-C23C-7866DFB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58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F8CA597-3B09-F21A-3FB3-C970B5A5FC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9BBB40-CD87-6079-2EA8-48EF4D990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BBEF1E-356C-F5DC-8D81-2643F46F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B86ED0-8455-3773-423D-FCFC53E4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037292-21A5-4355-0F1F-00564E28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60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BDEB9D-42CC-E208-23A9-43EE1746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0AD015-FD6C-70C1-93DD-63EC69FB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D2748-A967-E64A-E906-230CCAC67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BE9888-FCE5-917A-E45A-D236F60C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D0F41F-55D3-1EF6-0192-166CF0C7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43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484618-46F9-B6E9-CB20-375060A9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BFA137-66EF-B4BF-E5B2-6A51EDDD7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6BA2FC-B319-BE16-64D8-E52F156D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B903F-A31A-91DD-98D7-89F1B289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342551-8FE2-E9CA-A1B7-DBA9C24F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3632D-55FD-0EBA-078A-DFA2E7F5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A5AFED-8830-52AD-CA04-A25EB7A5A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8AC9B6-4BFF-7291-54E1-3BE7E0F2F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333740-039B-20C4-D29E-DC3264C40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24991F-CD82-5F82-9ECA-4B81327D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A30539-8680-2CE0-E9AF-38136B8D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5A33F-3E81-2186-92B4-710BF080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EE5927-3E85-D8E9-F361-4D64FA941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190A2D-C47F-13C0-BE29-325A2301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891F62-9E8D-0F7D-DABD-F66704A8B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2EF4CE-8BE9-F548-CAE7-F7A6BC53B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17F7BE3-0455-EA36-9B68-68ADD4C8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4868DB-9B4B-5B8A-EA62-9A92D002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3805CE-001A-2C48-34D1-AB18106F1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8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7979D-64A3-5FF3-722F-B3A239BBA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58ED29-FFA5-FD22-4D0A-48709F64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AD619E-B8E3-99C9-402E-33F23E07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3E9DF0-36B4-9834-E8DA-015D2947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71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E869A63-7C6B-0F97-0139-C948DAD0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A880B6-4130-8707-E319-D03D56C9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248FEA-0435-CE9D-EF32-E124639A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3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32803A-941D-39EC-FA57-31DF63C0F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0C401B-46AB-C22F-447E-84CE7CE9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BA2164-23FA-2487-09A5-BF6F6FAB0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30924F-7F6A-F14D-68A5-5219A1A72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E0BAD-EFF3-A8CA-75E1-F77628103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7E7A57-E152-E2A5-FCAD-64EDA774C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12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F296E-030A-9932-D97F-7E0AE437A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2B1B48-036B-D13D-35B2-AC9BCA93D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16BB10-8D8D-7C3A-F1C6-282FC5E58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1E33C7-5CB8-97EE-2723-3CD623C1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09E2BD-BC8B-A532-8217-49A3D35F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693B28-414A-46F6-6FD6-1622D9CA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46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20EAAB-A969-E345-D361-3D4104BC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2F5794-7A89-BA25-93B7-A7DB0CD0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F998A2-D056-4F9A-1F27-2509090D7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28CD-5091-4D4A-973E-93AFD98F32A3}" type="datetimeFigureOut">
              <a:rPr lang="fr-FR" smtClean="0"/>
              <a:t>20/10/2023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94E6A2-89FD-9116-EF1D-8A53F63D1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BA8614-5D75-3F8D-3208-9CD5BF392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5D50-CB74-4E8D-BD7A-2F64B90D33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2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523B754B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4CA4795_A951C75F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44CA4797_C7D90B9F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A309B-0CA3-5BF9-7E77-04E17025E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4464" y="1229127"/>
            <a:ext cx="7217100" cy="2912579"/>
          </a:xfrm>
        </p:spPr>
        <p:txBody>
          <a:bodyPr>
            <a:noAutofit/>
          </a:bodyPr>
          <a:lstStyle/>
          <a:p>
            <a:r>
              <a:rPr lang="en-US" sz="3600" b="1" i="0" dirty="0">
                <a:solidFill>
                  <a:srgbClr val="222222"/>
                </a:solidFill>
                <a:effectLst/>
                <a:latin typeface="+mn-lt"/>
                <a:cs typeface="Times New Roman" panose="02020603050405020304" pitchFamily="18" charset="0"/>
              </a:rPr>
              <a:t>Methodology to assess the Risk of Malaria in Children Who are no Longer Eligible for Seasonal Malaria Chemoprevention (SMC) or Seasonal Vaccination in Burkina Faso and Mali</a:t>
            </a:r>
            <a:endParaRPr lang="fr-FR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D68CDD-C73D-C208-C209-7BAD9349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483" y="4271376"/>
            <a:ext cx="3880659" cy="79938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00000"/>
              </a:lnSpc>
            </a:pPr>
            <a:r>
              <a:rPr lang="fr-FR" sz="2800" b="1" dirty="0"/>
              <a:t>                                                                                      </a:t>
            </a:r>
            <a:r>
              <a:rPr lang="fr-FR" sz="2800" b="1" dirty="0">
                <a:solidFill>
                  <a:srgbClr val="0000CC"/>
                </a:solidFill>
              </a:rPr>
              <a:t>Issaka Zongo MD, PhD</a:t>
            </a:r>
            <a:endParaRPr lang="fr-FR" sz="2800" dirty="0">
              <a:solidFill>
                <a:srgbClr val="0000C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EE3B4-529D-18A5-78CE-C92BE19333F2}"/>
              </a:ext>
            </a:extLst>
          </p:cNvPr>
          <p:cNvSpPr/>
          <p:nvPr/>
        </p:nvSpPr>
        <p:spPr>
          <a:xfrm>
            <a:off x="4254464" y="15796"/>
            <a:ext cx="4289368" cy="84789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ASTMHLB-8376-</a:t>
            </a:r>
            <a:r>
              <a:rPr lang="fr-FR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Session 75:</a:t>
            </a:r>
          </a:p>
          <a:p>
            <a:pPr algn="ctr"/>
            <a:r>
              <a:rPr lang="fr-FR" sz="18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Late-Breakers</a:t>
            </a:r>
            <a:r>
              <a:rPr lang="fr-FR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Malaria</a:t>
            </a:r>
            <a:endParaRPr lang="fr-FR" b="1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0CB1C74-6E23-3B98-19C2-C2825DC77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r="6252"/>
          <a:stretch/>
        </p:blipFill>
        <p:spPr>
          <a:xfrm>
            <a:off x="615782" y="233007"/>
            <a:ext cx="3429299" cy="3295947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D6C328EE-7852-E280-B47A-20156099FE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7595" r="12388"/>
          <a:stretch/>
        </p:blipFill>
        <p:spPr>
          <a:xfrm>
            <a:off x="615781" y="3539430"/>
            <a:ext cx="3429299" cy="2754311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95DEA5E-B50D-3660-0023-5CAF7A4A2EE9}"/>
              </a:ext>
            </a:extLst>
          </p:cNvPr>
          <p:cNvSpPr txBox="1"/>
          <p:nvPr/>
        </p:nvSpPr>
        <p:spPr>
          <a:xfrm>
            <a:off x="5878483" y="5493642"/>
            <a:ext cx="399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err="1"/>
              <a:t>Institut</a:t>
            </a:r>
            <a:r>
              <a:rPr lang="en-GB" sz="1600" b="1" dirty="0"/>
              <a:t> de Recherche </a:t>
            </a:r>
            <a:r>
              <a:rPr lang="en-GB" sz="1600" b="1" dirty="0" err="1"/>
              <a:t>en</a:t>
            </a:r>
            <a:r>
              <a:rPr lang="en-GB" sz="1600" b="1" dirty="0"/>
              <a:t> Sciences de la </a:t>
            </a:r>
            <a:r>
              <a:rPr lang="en-GB" sz="1600" b="1" dirty="0" err="1"/>
              <a:t>Santé</a:t>
            </a:r>
            <a:endParaRPr lang="en-GB" sz="1600" b="1" dirty="0"/>
          </a:p>
          <a:p>
            <a:pPr algn="ctr"/>
            <a:endParaRPr lang="en-GB" sz="1600" b="1" dirty="0"/>
          </a:p>
          <a:p>
            <a:pPr algn="ctr"/>
            <a:r>
              <a:rPr lang="en-GB" sz="1600" b="1" dirty="0"/>
              <a:t>      Bobo-Dioulasso, Burkina Faso</a:t>
            </a:r>
          </a:p>
        </p:txBody>
      </p:sp>
    </p:spTree>
    <p:extLst>
      <p:ext uri="{BB962C8B-B14F-4D97-AF65-F5344CB8AC3E}">
        <p14:creationId xmlns:p14="http://schemas.microsoft.com/office/powerpoint/2010/main" val="3667253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0C89D6-3E38-3579-4B37-5AF85C040EEA}"/>
              </a:ext>
            </a:extLst>
          </p:cNvPr>
          <p:cNvGrpSpPr/>
          <p:nvPr/>
        </p:nvGrpSpPr>
        <p:grpSpPr>
          <a:xfrm>
            <a:off x="311585" y="566243"/>
            <a:ext cx="9051106" cy="5976758"/>
            <a:chOff x="-338300" y="360153"/>
            <a:chExt cx="8550624" cy="6518956"/>
          </a:xfrm>
        </p:grpSpPr>
        <p:sp>
          <p:nvSpPr>
            <p:cNvPr id="3" name="Right Arrow 4">
              <a:extLst>
                <a:ext uri="{FF2B5EF4-FFF2-40B4-BE49-F238E27FC236}">
                  <a16:creationId xmlns:a16="http://schemas.microsoft.com/office/drawing/2014/main" id="{F8F0B439-C856-4A1A-9405-71A5B1C638B6}"/>
                </a:ext>
              </a:extLst>
            </p:cNvPr>
            <p:cNvSpPr/>
            <p:nvPr/>
          </p:nvSpPr>
          <p:spPr>
            <a:xfrm>
              <a:off x="1042757" y="4432637"/>
              <a:ext cx="3995822" cy="72008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3" name="Right Arrow 16">
              <a:extLst>
                <a:ext uri="{FF2B5EF4-FFF2-40B4-BE49-F238E27FC236}">
                  <a16:creationId xmlns:a16="http://schemas.microsoft.com/office/drawing/2014/main" id="{3BEE6996-EE88-BA48-EE61-56D755AB347F}"/>
                </a:ext>
              </a:extLst>
            </p:cNvPr>
            <p:cNvSpPr/>
            <p:nvPr/>
          </p:nvSpPr>
          <p:spPr>
            <a:xfrm>
              <a:off x="985352" y="2286131"/>
              <a:ext cx="4043218" cy="72008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4612316-D1EC-9D74-7881-CEF57531BD2F}"/>
                </a:ext>
              </a:extLst>
            </p:cNvPr>
            <p:cNvCxnSpPr/>
            <p:nvPr/>
          </p:nvCxnSpPr>
          <p:spPr>
            <a:xfrm>
              <a:off x="1572909" y="1926091"/>
              <a:ext cx="0" cy="360040"/>
            </a:xfrm>
            <a:prstGeom prst="straightConnector1">
              <a:avLst/>
            </a:prstGeom>
            <a:ln w="19050">
              <a:solidFill>
                <a:srgbClr val="034EBD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2233AD-5EE0-1687-F8F1-9F6D149C3C4C}"/>
                </a:ext>
              </a:extLst>
            </p:cNvPr>
            <p:cNvCxnSpPr/>
            <p:nvPr/>
          </p:nvCxnSpPr>
          <p:spPr>
            <a:xfrm>
              <a:off x="1416535" y="1926091"/>
              <a:ext cx="0" cy="360040"/>
            </a:xfrm>
            <a:prstGeom prst="straightConnector1">
              <a:avLst/>
            </a:prstGeom>
            <a:ln w="19050">
              <a:solidFill>
                <a:srgbClr val="034EBD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C1182B-3640-5EBA-8D31-1E8D3F1345CC}"/>
                </a:ext>
              </a:extLst>
            </p:cNvPr>
            <p:cNvCxnSpPr/>
            <p:nvPr/>
          </p:nvCxnSpPr>
          <p:spPr>
            <a:xfrm>
              <a:off x="1735420" y="1926090"/>
              <a:ext cx="0" cy="360040"/>
            </a:xfrm>
            <a:prstGeom prst="straightConnector1">
              <a:avLst/>
            </a:prstGeom>
            <a:ln w="19050">
              <a:solidFill>
                <a:srgbClr val="034EBD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6A2713-3CF6-A466-56BD-335D3585FB50}"/>
                </a:ext>
              </a:extLst>
            </p:cNvPr>
            <p:cNvCxnSpPr/>
            <p:nvPr/>
          </p:nvCxnSpPr>
          <p:spPr>
            <a:xfrm>
              <a:off x="2805778" y="1970336"/>
              <a:ext cx="0" cy="360040"/>
            </a:xfrm>
            <a:prstGeom prst="straightConnector1">
              <a:avLst/>
            </a:prstGeom>
            <a:ln w="19050">
              <a:solidFill>
                <a:srgbClr val="034EBD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54D435F-BD95-5F96-A0CF-62FBBA100658}"/>
                </a:ext>
              </a:extLst>
            </p:cNvPr>
            <p:cNvCxnSpPr/>
            <p:nvPr/>
          </p:nvCxnSpPr>
          <p:spPr>
            <a:xfrm>
              <a:off x="4069535" y="1970336"/>
              <a:ext cx="0" cy="360040"/>
            </a:xfrm>
            <a:prstGeom prst="straightConnector1">
              <a:avLst/>
            </a:prstGeom>
            <a:ln w="19050">
              <a:solidFill>
                <a:srgbClr val="034EBD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4CF885C-4958-DC95-9409-ADB0ED0B9805}"/>
                </a:ext>
              </a:extLst>
            </p:cNvPr>
            <p:cNvSpPr txBox="1"/>
            <p:nvPr/>
          </p:nvSpPr>
          <p:spPr>
            <a:xfrm>
              <a:off x="1469022" y="4680169"/>
              <a:ext cx="986155" cy="503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SMC/placebo</a:t>
              </a:r>
            </a:p>
            <a:p>
              <a:endParaRPr lang="en-GB" sz="12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B00988-CA27-A125-C839-CE092C2A0BD2}"/>
                </a:ext>
              </a:extLst>
            </p:cNvPr>
            <p:cNvSpPr txBox="1"/>
            <p:nvPr/>
          </p:nvSpPr>
          <p:spPr>
            <a:xfrm>
              <a:off x="3871354" y="4623244"/>
              <a:ext cx="984640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SMC/Placebo</a:t>
              </a:r>
            </a:p>
            <a:p>
              <a:endParaRPr lang="en-GB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17512D-EB9E-83E5-B3E2-7C4E72890725}"/>
                </a:ext>
              </a:extLst>
            </p:cNvPr>
            <p:cNvSpPr txBox="1"/>
            <p:nvPr/>
          </p:nvSpPr>
          <p:spPr>
            <a:xfrm>
              <a:off x="2762264" y="4661765"/>
              <a:ext cx="1017956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SMC/Placebo</a:t>
              </a:r>
            </a:p>
            <a:p>
              <a:endParaRPr lang="en-GB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DCD38C8-9949-86E1-51E2-E25D70CFC106}"/>
                </a:ext>
              </a:extLst>
            </p:cNvPr>
            <p:cNvSpPr txBox="1"/>
            <p:nvPr/>
          </p:nvSpPr>
          <p:spPr>
            <a:xfrm>
              <a:off x="1603430" y="2466315"/>
              <a:ext cx="1247954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  SMC/placebo</a:t>
              </a:r>
            </a:p>
            <a:p>
              <a:endParaRPr lang="en-GB" sz="1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8694BF-03AD-7A96-23C2-A790A23F90E4}"/>
                </a:ext>
              </a:extLst>
            </p:cNvPr>
            <p:cNvSpPr txBox="1"/>
            <p:nvPr/>
          </p:nvSpPr>
          <p:spPr>
            <a:xfrm>
              <a:off x="2800499" y="2394246"/>
              <a:ext cx="1348876" cy="335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  SMC</a:t>
              </a:r>
              <a:r>
                <a:rPr lang="en-GB" sz="1400" b="1" dirty="0">
                  <a:solidFill>
                    <a:srgbClr val="00B050"/>
                  </a:solidFill>
                </a:rPr>
                <a:t>/Placebo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CA1C37-B9A4-EF03-0F0F-204635237F3E}"/>
                </a:ext>
              </a:extLst>
            </p:cNvPr>
            <p:cNvSpPr txBox="1"/>
            <p:nvPr/>
          </p:nvSpPr>
          <p:spPr>
            <a:xfrm>
              <a:off x="3877010" y="2466315"/>
              <a:ext cx="1284495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   SMC/Placebo</a:t>
              </a:r>
            </a:p>
            <a:p>
              <a:endParaRPr lang="en-GB" sz="14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346D3B-C0B0-E80A-C4AF-FE0BDAE73883}"/>
                </a:ext>
              </a:extLst>
            </p:cNvPr>
            <p:cNvSpPr/>
            <p:nvPr/>
          </p:nvSpPr>
          <p:spPr>
            <a:xfrm>
              <a:off x="1497223" y="1241064"/>
              <a:ext cx="648072" cy="2880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2017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155B165-12BD-6030-861C-91AE22504D75}"/>
                </a:ext>
              </a:extLst>
            </p:cNvPr>
            <p:cNvSpPr/>
            <p:nvPr/>
          </p:nvSpPr>
          <p:spPr>
            <a:xfrm>
              <a:off x="2839817" y="1248402"/>
              <a:ext cx="648072" cy="2880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2018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BF1924-15FB-D2FF-D0A2-8ADF3D489263}"/>
                </a:ext>
              </a:extLst>
            </p:cNvPr>
            <p:cNvSpPr/>
            <p:nvPr/>
          </p:nvSpPr>
          <p:spPr>
            <a:xfrm>
              <a:off x="4013476" y="1307456"/>
              <a:ext cx="648072" cy="2880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2019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813683-7D83-E425-0099-F92109A044E4}"/>
                </a:ext>
              </a:extLst>
            </p:cNvPr>
            <p:cNvSpPr txBox="1"/>
            <p:nvPr/>
          </p:nvSpPr>
          <p:spPr>
            <a:xfrm>
              <a:off x="1821258" y="777486"/>
              <a:ext cx="1969040" cy="354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0564BB"/>
                  </a:solidFill>
                </a:rPr>
                <a:t>Transmission season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778A55F-32EA-2734-4D78-C47A64B29727}"/>
                </a:ext>
              </a:extLst>
            </p:cNvPr>
            <p:cNvSpPr txBox="1"/>
            <p:nvPr/>
          </p:nvSpPr>
          <p:spPr>
            <a:xfrm>
              <a:off x="-136875" y="1735348"/>
              <a:ext cx="1709784" cy="469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rgbClr val="034EBD"/>
                  </a:solidFill>
                </a:rPr>
                <a:t>RTSS/Control vaccinations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A749D2A-6442-8297-9B4B-B9430507F3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24001" y="729420"/>
              <a:ext cx="25495" cy="6029070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D2A5ED-B65D-4E2D-BF40-AC23EB892E0F}"/>
                </a:ext>
              </a:extLst>
            </p:cNvPr>
            <p:cNvSpPr txBox="1"/>
            <p:nvPr/>
          </p:nvSpPr>
          <p:spPr>
            <a:xfrm>
              <a:off x="-338300" y="2325201"/>
              <a:ext cx="1232713" cy="70496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0000FF"/>
                  </a:solidFill>
                </a:rPr>
                <a:t>Cohort 1</a:t>
              </a:r>
            </a:p>
            <a:p>
              <a:r>
                <a:rPr lang="en-GB" sz="1200" b="1" dirty="0">
                  <a:solidFill>
                    <a:srgbClr val="FF0000"/>
                  </a:solidFill>
                </a:rPr>
                <a:t>12-17 months at enrolment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DCD6C0-88DF-5D99-875E-BC3EBAC988DA}"/>
                </a:ext>
              </a:extLst>
            </p:cNvPr>
            <p:cNvSpPr txBox="1"/>
            <p:nvPr/>
          </p:nvSpPr>
          <p:spPr>
            <a:xfrm>
              <a:off x="985352" y="394667"/>
              <a:ext cx="5617746" cy="390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Initial three-year study period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2492201-D668-621A-B55B-A9899E15500D}"/>
                </a:ext>
              </a:extLst>
            </p:cNvPr>
            <p:cNvSpPr/>
            <p:nvPr/>
          </p:nvSpPr>
          <p:spPr>
            <a:xfrm>
              <a:off x="5321732" y="1344215"/>
              <a:ext cx="648072" cy="2880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2020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261F872-97F7-6960-E1DB-5501ADFB41FC}"/>
                </a:ext>
              </a:extLst>
            </p:cNvPr>
            <p:cNvSpPr/>
            <p:nvPr/>
          </p:nvSpPr>
          <p:spPr>
            <a:xfrm>
              <a:off x="6532762" y="1307456"/>
              <a:ext cx="648072" cy="2880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2021</a:t>
              </a:r>
            </a:p>
          </p:txBody>
        </p:sp>
        <p:sp>
          <p:nvSpPr>
            <p:cNvPr id="44" name="Right Arrow 52">
              <a:extLst>
                <a:ext uri="{FF2B5EF4-FFF2-40B4-BE49-F238E27FC236}">
                  <a16:creationId xmlns:a16="http://schemas.microsoft.com/office/drawing/2014/main" id="{4131FF6A-7A93-5490-5713-B76584764E6A}"/>
                </a:ext>
              </a:extLst>
            </p:cNvPr>
            <p:cNvSpPr/>
            <p:nvPr/>
          </p:nvSpPr>
          <p:spPr>
            <a:xfrm>
              <a:off x="5090528" y="2302783"/>
              <a:ext cx="1386008" cy="72008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9B90B87-D663-6084-955C-25C977B81DDC}"/>
                </a:ext>
              </a:extLst>
            </p:cNvPr>
            <p:cNvSpPr txBox="1"/>
            <p:nvPr/>
          </p:nvSpPr>
          <p:spPr>
            <a:xfrm>
              <a:off x="5296367" y="2527215"/>
              <a:ext cx="1246214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  SMC/Placebo</a:t>
              </a:r>
            </a:p>
            <a:p>
              <a:endParaRPr lang="en-GB" sz="1400" dirty="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0069C8F-C4B8-6188-7020-A36EAE8DE471}"/>
                </a:ext>
              </a:extLst>
            </p:cNvPr>
            <p:cNvCxnSpPr/>
            <p:nvPr/>
          </p:nvCxnSpPr>
          <p:spPr>
            <a:xfrm flipV="1">
              <a:off x="7708409" y="736371"/>
              <a:ext cx="0" cy="6142738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ight Arrow 56">
              <a:extLst>
                <a:ext uri="{FF2B5EF4-FFF2-40B4-BE49-F238E27FC236}">
                  <a16:creationId xmlns:a16="http://schemas.microsoft.com/office/drawing/2014/main" id="{C1003583-B266-749B-5E82-3F92A60BA5FF}"/>
                </a:ext>
              </a:extLst>
            </p:cNvPr>
            <p:cNvSpPr/>
            <p:nvPr/>
          </p:nvSpPr>
          <p:spPr>
            <a:xfrm>
              <a:off x="5078468" y="4468528"/>
              <a:ext cx="2589872" cy="720080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F5B155-460B-B81C-1C8C-CB1E400EB085}"/>
                </a:ext>
              </a:extLst>
            </p:cNvPr>
            <p:cNvSpPr txBox="1"/>
            <p:nvPr/>
          </p:nvSpPr>
          <p:spPr>
            <a:xfrm>
              <a:off x="5117712" y="4680169"/>
              <a:ext cx="1084588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  SMC/Placebo</a:t>
              </a:r>
            </a:p>
            <a:p>
              <a:endParaRPr lang="en-GB" sz="1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E187F6-E016-A6A8-BAB5-474266FE6F9C}"/>
                </a:ext>
              </a:extLst>
            </p:cNvPr>
            <p:cNvSpPr txBox="1"/>
            <p:nvPr/>
          </p:nvSpPr>
          <p:spPr>
            <a:xfrm>
              <a:off x="6463657" y="4688783"/>
              <a:ext cx="1084588" cy="537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>
                  <a:solidFill>
                    <a:srgbClr val="00B050"/>
                  </a:solidFill>
                </a:rPr>
                <a:t>   SMC/Placebo</a:t>
              </a:r>
            </a:p>
            <a:p>
              <a:endParaRPr lang="en-GB" sz="1400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986AF97-5677-E917-270E-D722AA06A40D}"/>
                </a:ext>
              </a:extLst>
            </p:cNvPr>
            <p:cNvCxnSpPr/>
            <p:nvPr/>
          </p:nvCxnSpPr>
          <p:spPr>
            <a:xfrm>
              <a:off x="5508105" y="1970336"/>
              <a:ext cx="0" cy="360040"/>
            </a:xfrm>
            <a:prstGeom prst="straightConnector1">
              <a:avLst/>
            </a:prstGeom>
            <a:ln w="19050">
              <a:solidFill>
                <a:srgbClr val="034EBD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46C20F9-DF34-B6F9-2D20-343FE5D3A6E4}"/>
                </a:ext>
              </a:extLst>
            </p:cNvPr>
            <p:cNvSpPr txBox="1"/>
            <p:nvPr/>
          </p:nvSpPr>
          <p:spPr>
            <a:xfrm>
              <a:off x="5645978" y="862623"/>
              <a:ext cx="1969040" cy="354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rgbClr val="0564BB"/>
                  </a:solidFill>
                </a:rPr>
                <a:t>Transmission season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14EE600-FFEC-D3B5-1D79-72008B051D57}"/>
                </a:ext>
              </a:extLst>
            </p:cNvPr>
            <p:cNvSpPr txBox="1"/>
            <p:nvPr/>
          </p:nvSpPr>
          <p:spPr>
            <a:xfrm>
              <a:off x="5404239" y="360153"/>
              <a:ext cx="2808085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Two-year study extension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8C193926-CC72-4253-EEF4-D167ED08D5B3}"/>
              </a:ext>
            </a:extLst>
          </p:cNvPr>
          <p:cNvSpPr/>
          <p:nvPr/>
        </p:nvSpPr>
        <p:spPr>
          <a:xfrm>
            <a:off x="9084230" y="1583234"/>
            <a:ext cx="597034" cy="26021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2022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2AFA3C6-3B1F-C02B-26C2-E959658E9528}"/>
              </a:ext>
            </a:extLst>
          </p:cNvPr>
          <p:cNvSpPr/>
          <p:nvPr/>
        </p:nvSpPr>
        <p:spPr>
          <a:xfrm>
            <a:off x="10488337" y="1602243"/>
            <a:ext cx="597034" cy="26407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731EAF9-78BE-41DA-F47A-A65C9CD69470}"/>
              </a:ext>
            </a:extLst>
          </p:cNvPr>
          <p:cNvSpPr/>
          <p:nvPr/>
        </p:nvSpPr>
        <p:spPr>
          <a:xfrm>
            <a:off x="11414085" y="1569964"/>
            <a:ext cx="597034" cy="26407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2024</a:t>
            </a:r>
          </a:p>
        </p:txBody>
      </p:sp>
      <p:sp>
        <p:nvSpPr>
          <p:cNvPr id="78" name="Right Arrow 56">
            <a:extLst>
              <a:ext uri="{FF2B5EF4-FFF2-40B4-BE49-F238E27FC236}">
                <a16:creationId xmlns:a16="http://schemas.microsoft.com/office/drawing/2014/main" id="{24042C1E-600B-51BD-675D-90DF3B9A73A0}"/>
              </a:ext>
            </a:extLst>
          </p:cNvPr>
          <p:cNvSpPr/>
          <p:nvPr/>
        </p:nvSpPr>
        <p:spPr>
          <a:xfrm>
            <a:off x="7639356" y="2894433"/>
            <a:ext cx="2508439" cy="6601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6C50C6E-FD59-FF73-BA8D-48D0B433D1E6}"/>
              </a:ext>
            </a:extLst>
          </p:cNvPr>
          <p:cNvSpPr txBox="1"/>
          <p:nvPr/>
        </p:nvSpPr>
        <p:spPr>
          <a:xfrm>
            <a:off x="7810981" y="3105083"/>
            <a:ext cx="181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Case-control studies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F9036D-3733-2654-6DB6-E8D0C6E41FAD}"/>
              </a:ext>
            </a:extLst>
          </p:cNvPr>
          <p:cNvSpPr txBox="1"/>
          <p:nvPr/>
        </p:nvSpPr>
        <p:spPr>
          <a:xfrm>
            <a:off x="239007" y="4460390"/>
            <a:ext cx="130886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0000FF"/>
                </a:solidFill>
              </a:rPr>
              <a:t>Cohort 2</a:t>
            </a:r>
          </a:p>
          <a:p>
            <a:r>
              <a:rPr lang="en-GB" sz="1200" b="1" dirty="0">
                <a:solidFill>
                  <a:srgbClr val="FF0000"/>
                </a:solidFill>
              </a:rPr>
              <a:t>5-11 months at enrolment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E706411-9B0C-C2A7-8137-D4986F53FE8A}"/>
              </a:ext>
            </a:extLst>
          </p:cNvPr>
          <p:cNvSpPr txBox="1"/>
          <p:nvPr/>
        </p:nvSpPr>
        <p:spPr>
          <a:xfrm>
            <a:off x="256649" y="3863838"/>
            <a:ext cx="1809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34EBD"/>
                </a:solidFill>
              </a:rPr>
              <a:t>RTSS/Control vaccinations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942BED-4BF8-2DA5-4E6A-E4A021512EAD}"/>
              </a:ext>
            </a:extLst>
          </p:cNvPr>
          <p:cNvCxnSpPr/>
          <p:nvPr/>
        </p:nvCxnSpPr>
        <p:spPr>
          <a:xfrm>
            <a:off x="1956557" y="3964630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D603F59-1FCB-A5B7-AB2A-FF7A0D80CF2A}"/>
              </a:ext>
            </a:extLst>
          </p:cNvPr>
          <p:cNvCxnSpPr/>
          <p:nvPr/>
        </p:nvCxnSpPr>
        <p:spPr>
          <a:xfrm>
            <a:off x="2066509" y="3964629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687747E-7E02-035C-D1BC-4BBDBE82AC14}"/>
              </a:ext>
            </a:extLst>
          </p:cNvPr>
          <p:cNvCxnSpPr/>
          <p:nvPr/>
        </p:nvCxnSpPr>
        <p:spPr>
          <a:xfrm>
            <a:off x="2211997" y="3986862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F98B316E-4AF8-85FA-84AF-9B5BC7B6A19A}"/>
              </a:ext>
            </a:extLst>
          </p:cNvPr>
          <p:cNvCxnSpPr/>
          <p:nvPr/>
        </p:nvCxnSpPr>
        <p:spPr>
          <a:xfrm>
            <a:off x="3505382" y="3964628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5DDF91E-6379-9820-CEBD-890D18A73ED4}"/>
              </a:ext>
            </a:extLst>
          </p:cNvPr>
          <p:cNvCxnSpPr/>
          <p:nvPr/>
        </p:nvCxnSpPr>
        <p:spPr>
          <a:xfrm>
            <a:off x="4739916" y="3982753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82090E1-A0B6-394B-DDE1-3AE2442B961A}"/>
              </a:ext>
            </a:extLst>
          </p:cNvPr>
          <p:cNvCxnSpPr/>
          <p:nvPr/>
        </p:nvCxnSpPr>
        <p:spPr>
          <a:xfrm>
            <a:off x="6500190" y="4002819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CD4B82B-B5FA-FFFF-14F4-9B1A3F58B8B3}"/>
              </a:ext>
            </a:extLst>
          </p:cNvPr>
          <p:cNvCxnSpPr/>
          <p:nvPr/>
        </p:nvCxnSpPr>
        <p:spPr>
          <a:xfrm>
            <a:off x="7688278" y="4000947"/>
            <a:ext cx="0" cy="330095"/>
          </a:xfrm>
          <a:prstGeom prst="straightConnector1">
            <a:avLst/>
          </a:prstGeom>
          <a:ln w="19050">
            <a:solidFill>
              <a:srgbClr val="034EBD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8030E294-4053-9680-7A38-F32209C13AE1}"/>
              </a:ext>
            </a:extLst>
          </p:cNvPr>
          <p:cNvSpPr txBox="1"/>
          <p:nvPr/>
        </p:nvSpPr>
        <p:spPr>
          <a:xfrm>
            <a:off x="8881324" y="4839213"/>
            <a:ext cx="181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Case-control studies</a:t>
            </a:r>
          </a:p>
        </p:txBody>
      </p:sp>
      <p:sp>
        <p:nvSpPr>
          <p:cNvPr id="93" name="Right Arrow 56">
            <a:extLst>
              <a:ext uri="{FF2B5EF4-FFF2-40B4-BE49-F238E27FC236}">
                <a16:creationId xmlns:a16="http://schemas.microsoft.com/office/drawing/2014/main" id="{0CBA85E3-043F-137A-1A27-D9AC62AA14EF}"/>
              </a:ext>
            </a:extLst>
          </p:cNvPr>
          <p:cNvSpPr/>
          <p:nvPr/>
        </p:nvSpPr>
        <p:spPr>
          <a:xfrm>
            <a:off x="8848757" y="4663008"/>
            <a:ext cx="2229472" cy="66018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BACAA6D-D438-586E-177C-071ABE4DDFC7}"/>
              </a:ext>
            </a:extLst>
          </p:cNvPr>
          <p:cNvSpPr txBox="1"/>
          <p:nvPr/>
        </p:nvSpPr>
        <p:spPr>
          <a:xfrm>
            <a:off x="1794361" y="132384"/>
            <a:ext cx="693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RTSS+SMC Trial: Risk of Malaria during post-intervention study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F29DED-E3CB-5384-9FFF-AB6D9C210975}"/>
              </a:ext>
            </a:extLst>
          </p:cNvPr>
          <p:cNvSpPr txBox="1"/>
          <p:nvPr/>
        </p:nvSpPr>
        <p:spPr>
          <a:xfrm>
            <a:off x="2621409" y="5495356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AD677-3EC9-EE36-F512-C09534FE0915}"/>
              </a:ext>
            </a:extLst>
          </p:cNvPr>
          <p:cNvSpPr txBox="1"/>
          <p:nvPr/>
        </p:nvSpPr>
        <p:spPr>
          <a:xfrm>
            <a:off x="3877627" y="5502864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A96BB-B53C-66CD-1299-3B28C67FEB31}"/>
              </a:ext>
            </a:extLst>
          </p:cNvPr>
          <p:cNvSpPr txBox="1"/>
          <p:nvPr/>
        </p:nvSpPr>
        <p:spPr>
          <a:xfrm>
            <a:off x="5037020" y="5502864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DB5EC-D5FB-2D60-F0F5-61CC44954A1E}"/>
              </a:ext>
            </a:extLst>
          </p:cNvPr>
          <p:cNvSpPr txBox="1"/>
          <p:nvPr/>
        </p:nvSpPr>
        <p:spPr>
          <a:xfrm>
            <a:off x="6342933" y="5491489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B8184A-BA5B-2E36-38FB-83075B0CDB28}"/>
              </a:ext>
            </a:extLst>
          </p:cNvPr>
          <p:cNvSpPr txBox="1"/>
          <p:nvPr/>
        </p:nvSpPr>
        <p:spPr>
          <a:xfrm>
            <a:off x="7730180" y="5471520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72269-7690-3BA5-5765-07E89615986B}"/>
              </a:ext>
            </a:extLst>
          </p:cNvPr>
          <p:cNvSpPr txBox="1"/>
          <p:nvPr/>
        </p:nvSpPr>
        <p:spPr>
          <a:xfrm>
            <a:off x="9214732" y="5480802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B8665-A747-165A-7588-744F21D9BB36}"/>
              </a:ext>
            </a:extLst>
          </p:cNvPr>
          <p:cNvSpPr txBox="1"/>
          <p:nvPr/>
        </p:nvSpPr>
        <p:spPr>
          <a:xfrm>
            <a:off x="10388757" y="5446606"/>
            <a:ext cx="93306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21885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46BAAA-A57B-BB30-37BE-326D5CB9D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7559" y="191338"/>
            <a:ext cx="9144000" cy="57343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fr-FR" sz="3200" b="1" dirty="0">
              <a:solidFill>
                <a:srgbClr val="0000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9D09B9-FD54-CDE9-D33E-67710309D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65" y="1225451"/>
            <a:ext cx="11975869" cy="490450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Seasonal malaria chemoprevention (SMC) is widely implemented in Burkina 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Faso and Mali and achieves high coverage in both countries.</a:t>
            </a:r>
          </a:p>
          <a:p>
            <a:pPr algn="l"/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Combining the RTS,S vaccine and SMC with SPAQ provided added 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protection over five years against clinical malaria, severe malaria, and malaria 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deaths compared to either intervention when used alone.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</a:p>
          <a:p>
            <a:pPr algn="l"/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Children who have stopped receiving SMC and/or RTS,S when they have 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reached the age of five years may have an increased susceptibility to </a:t>
            </a:r>
          </a:p>
          <a:p>
            <a:pPr algn="l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clinical malaria, including severe malaria. </a:t>
            </a:r>
          </a:p>
          <a:p>
            <a:pPr algn="l"/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BlinkMacSystemFont"/>
              </a:rPr>
              <a:t>Dicko et al. LID 2023;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BlinkMacSystemFont"/>
              </a:rPr>
              <a:t>Chandramohan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BlinkMacSystemFont"/>
              </a:rPr>
              <a:t> et al. NEJM 2021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283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5BB9C5-5B0B-79B1-B227-0672D8D7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425" y="444907"/>
            <a:ext cx="9144000" cy="689812"/>
          </a:xfrm>
        </p:spPr>
        <p:txBody>
          <a:bodyPr>
            <a:normAutofit/>
          </a:bodyPr>
          <a:lstStyle/>
          <a:p>
            <a:r>
              <a:rPr lang="fr-FR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fr-FR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1138012-63B7-7114-3A5D-43E3C9C16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298" y="1729047"/>
            <a:ext cx="11953702" cy="1795548"/>
          </a:xfrm>
        </p:spPr>
        <p:txBody>
          <a:bodyPr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hildren who have received both SMC plus RTS,S will have more episodes of </a:t>
            </a: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uncomplicated malaria and severe malaria compared to children who had received either </a:t>
            </a:r>
          </a:p>
          <a:p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SMC alone or RTS,S alone when they become too old (&gt; 5 years of age) </a:t>
            </a:r>
          </a:p>
          <a:p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receive these interventions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422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85325EB-96EB-77BD-DEB8-0A54C6045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17473"/>
              </p:ext>
            </p:extLst>
          </p:nvPr>
        </p:nvGraphicFramePr>
        <p:xfrm>
          <a:off x="818708" y="2819024"/>
          <a:ext cx="1076741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4050">
                  <a:extLst>
                    <a:ext uri="{9D8B030D-6E8A-4147-A177-3AD203B41FA5}">
                      <a16:colId xmlns:a16="http://schemas.microsoft.com/office/drawing/2014/main" val="3180913700"/>
                    </a:ext>
                  </a:extLst>
                </a:gridCol>
                <a:gridCol w="5253360">
                  <a:extLst>
                    <a:ext uri="{9D8B030D-6E8A-4147-A177-3AD203B41FA5}">
                      <a16:colId xmlns:a16="http://schemas.microsoft.com/office/drawing/2014/main" val="586580306"/>
                    </a:ext>
                  </a:extLst>
                </a:gridCol>
              </a:tblGrid>
              <a:tr h="3905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Uncomplicated malaria cases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Controls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49628"/>
                  </a:ext>
                </a:extLst>
              </a:tr>
              <a:tr h="182955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Children from the study cohorts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Not eligible for SMC (&gt;5 years of age)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Attending a study health facility for clinical malaria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(Temp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≥ 37.5°C or H/o fever past 48 hours plus a parasitemia </a:t>
                      </a:r>
                      <a:r>
                        <a:rPr lang="en-US" sz="240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5,000 and &lt; 250,000)</a:t>
                      </a:r>
                      <a:endParaRPr lang="en-GB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Children from the study cohorts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eligible for SMC (&gt;5 years of age)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Residing at least 2 compounds away from the case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recent clinic attendance with malaria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043566"/>
                  </a:ext>
                </a:extLst>
              </a:tr>
              <a:tr h="674046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FF"/>
                          </a:solidFill>
                        </a:rPr>
                        <a:t>Sample size</a:t>
                      </a:r>
                      <a:r>
                        <a:rPr lang="en-GB" sz="2400" dirty="0"/>
                        <a:t> </a:t>
                      </a:r>
                    </a:p>
                    <a:p>
                      <a:r>
                        <a:rPr lang="en-GB" sz="2400" dirty="0"/>
                        <a:t>450 cases/year/country  x 2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rgbClr val="0000FF"/>
                          </a:solidFill>
                        </a:rPr>
                        <a:t>Sample size</a:t>
                      </a:r>
                    </a:p>
                    <a:p>
                      <a:r>
                        <a:rPr lang="en-GB" sz="2400" dirty="0"/>
                        <a:t>900/ year/country x 2 years (2 per case)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3427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1312D4-333A-9C5F-8232-B4E218659906}"/>
              </a:ext>
            </a:extLst>
          </p:cNvPr>
          <p:cNvSpPr txBox="1"/>
          <p:nvPr/>
        </p:nvSpPr>
        <p:spPr>
          <a:xfrm>
            <a:off x="2071580" y="1536308"/>
            <a:ext cx="7597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1. Uncomplicated Malaria </a:t>
            </a:r>
          </a:p>
          <a:p>
            <a:pPr algn="ctr"/>
            <a:endParaRPr lang="en-GB" sz="2000" b="1" dirty="0">
              <a:solidFill>
                <a:srgbClr val="0000FF"/>
              </a:solidFill>
            </a:endParaRPr>
          </a:p>
          <a:p>
            <a:pPr algn="ctr"/>
            <a:r>
              <a:rPr lang="en-GB" sz="2000" b="1" dirty="0">
                <a:solidFill>
                  <a:srgbClr val="0000FF"/>
                </a:solidFill>
              </a:rPr>
              <a:t> Definitions and sample size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EAC2BAF-CC10-92C6-278E-CDF1F2F46233}"/>
              </a:ext>
            </a:extLst>
          </p:cNvPr>
          <p:cNvSpPr txBox="1">
            <a:spLocks/>
          </p:cNvSpPr>
          <p:nvPr/>
        </p:nvSpPr>
        <p:spPr>
          <a:xfrm>
            <a:off x="133004" y="196879"/>
            <a:ext cx="11878887" cy="14989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prospective, matched cases-control study to evaluate whether  the risk of delayed malaria is enhanced in children who have received RTS,S + SMC for five years than in                </a:t>
            </a:r>
          </a:p>
          <a:p>
            <a:pPr marL="457200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children who received just RTS,S or SMC.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089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83CF74F-335B-59C9-7D7E-5FBF35891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48213"/>
              </p:ext>
            </p:extLst>
          </p:nvPr>
        </p:nvGraphicFramePr>
        <p:xfrm>
          <a:off x="0" y="2120263"/>
          <a:ext cx="1101647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00">
                  <a:extLst>
                    <a:ext uri="{9D8B030D-6E8A-4147-A177-3AD203B41FA5}">
                      <a16:colId xmlns:a16="http://schemas.microsoft.com/office/drawing/2014/main" val="579574507"/>
                    </a:ext>
                  </a:extLst>
                </a:gridCol>
                <a:gridCol w="5491976">
                  <a:extLst>
                    <a:ext uri="{9D8B030D-6E8A-4147-A177-3AD203B41FA5}">
                      <a16:colId xmlns:a16="http://schemas.microsoft.com/office/drawing/2014/main" val="3020442005"/>
                    </a:ext>
                  </a:extLst>
                </a:gridCol>
              </a:tblGrid>
              <a:tr h="42680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Severe malaria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67317"/>
                  </a:ext>
                </a:extLst>
              </a:tr>
              <a:tr h="24754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Admitted to study hospital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eligible for SMC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diagnosis severe malaria (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RDT or malaria blood film  positive during the hospitalization, or recorded prior to referral)</a:t>
                      </a:r>
                      <a:endParaRPr lang="en-GB" sz="2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Hospital controls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Admitted to study hospital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Not eligible for SMC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400" dirty="0"/>
                        <a:t>Diagnosis any other illness than malaria (</a:t>
                      </a:r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including external causes</a:t>
                      </a:r>
                      <a:r>
                        <a:rPr lang="en-GB" sz="2400" dirty="0"/>
                        <a:t>)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GB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Community controls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dirty="0"/>
                        <a:t> As for the uncomplicated cases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63622"/>
                  </a:ext>
                </a:extLst>
              </a:tr>
              <a:tr h="1109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Sample size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cases  per 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0000FF"/>
                          </a:solidFill>
                        </a:rPr>
                        <a:t>Sample size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100 hospital controls/year (2 per case)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100 community controls/year (2 per case)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5952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0EB2A4-993C-437B-DC6E-49093555437F}"/>
              </a:ext>
            </a:extLst>
          </p:cNvPr>
          <p:cNvSpPr txBox="1"/>
          <p:nvPr/>
        </p:nvSpPr>
        <p:spPr>
          <a:xfrm>
            <a:off x="-95250" y="74297"/>
            <a:ext cx="13298512" cy="15548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prospective, matched cases-control study to evaluate whether  the risk of delayed</a:t>
            </a:r>
          </a:p>
          <a:p>
            <a:pPr marL="457200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malaria is enhanced in children who have received RTS,S + SMC for five years than in                </a:t>
            </a:r>
          </a:p>
          <a:p>
            <a:pPr marL="457200"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children who received just RTS,S or SMC.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C70F6-5214-FFD4-AB7F-600D56CD836A}"/>
              </a:ext>
            </a:extLst>
          </p:cNvPr>
          <p:cNvSpPr txBox="1"/>
          <p:nvPr/>
        </p:nvSpPr>
        <p:spPr>
          <a:xfrm>
            <a:off x="4048125" y="1247775"/>
            <a:ext cx="381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   2</a:t>
            </a:r>
            <a:r>
              <a:rPr lang="en-GB" sz="2400" dirty="0"/>
              <a:t>. </a:t>
            </a:r>
            <a:r>
              <a:rPr lang="en-GB" sz="2400" b="1" dirty="0">
                <a:solidFill>
                  <a:srgbClr val="0000FF"/>
                </a:solidFill>
              </a:rPr>
              <a:t>Severe malaria                           </a:t>
            </a:r>
            <a:r>
              <a:rPr lang="en-GB" sz="2000" b="1" dirty="0">
                <a:solidFill>
                  <a:srgbClr val="0000FF"/>
                </a:solidFill>
              </a:rPr>
              <a:t>Definitions and sample size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06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13A5354-5F82-FCAF-847B-38BCA677C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4386"/>
              </p:ext>
            </p:extLst>
          </p:nvPr>
        </p:nvGraphicFramePr>
        <p:xfrm>
          <a:off x="1349297" y="1471961"/>
          <a:ext cx="10016906" cy="431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6255">
                  <a:extLst>
                    <a:ext uri="{9D8B030D-6E8A-4147-A177-3AD203B41FA5}">
                      <a16:colId xmlns:a16="http://schemas.microsoft.com/office/drawing/2014/main" val="2046713812"/>
                    </a:ext>
                  </a:extLst>
                </a:gridCol>
                <a:gridCol w="2141750">
                  <a:extLst>
                    <a:ext uri="{9D8B030D-6E8A-4147-A177-3AD203B41FA5}">
                      <a16:colId xmlns:a16="http://schemas.microsoft.com/office/drawing/2014/main" val="568526431"/>
                    </a:ext>
                  </a:extLst>
                </a:gridCol>
                <a:gridCol w="1775638">
                  <a:extLst>
                    <a:ext uri="{9D8B030D-6E8A-4147-A177-3AD203B41FA5}">
                      <a16:colId xmlns:a16="http://schemas.microsoft.com/office/drawing/2014/main" val="1221784804"/>
                    </a:ext>
                  </a:extLst>
                </a:gridCol>
                <a:gridCol w="1839432">
                  <a:extLst>
                    <a:ext uri="{9D8B030D-6E8A-4147-A177-3AD203B41FA5}">
                      <a16:colId xmlns:a16="http://schemas.microsoft.com/office/drawing/2014/main" val="822612963"/>
                    </a:ext>
                  </a:extLst>
                </a:gridCol>
                <a:gridCol w="1467293">
                  <a:extLst>
                    <a:ext uri="{9D8B030D-6E8A-4147-A177-3AD203B41FA5}">
                      <a16:colId xmlns:a16="http://schemas.microsoft.com/office/drawing/2014/main" val="3213757759"/>
                    </a:ext>
                  </a:extLst>
                </a:gridCol>
                <a:gridCol w="1286538">
                  <a:extLst>
                    <a:ext uri="{9D8B030D-6E8A-4147-A177-3AD203B41FA5}">
                      <a16:colId xmlns:a16="http://schemas.microsoft.com/office/drawing/2014/main" val="3118867096"/>
                    </a:ext>
                  </a:extLst>
                </a:gridCol>
              </a:tblGrid>
              <a:tr h="666144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Uncomplicated malaria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2400" dirty="0"/>
                        <a:t>Severe Malaria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187513"/>
                  </a:ext>
                </a:extLst>
              </a:tr>
              <a:tr h="543972">
                <a:tc>
                  <a:txBody>
                    <a:bodyPr/>
                    <a:lstStyle/>
                    <a:p>
                      <a:r>
                        <a:rPr lang="en-GB" sz="2400" dirty="0"/>
                        <a:t>Cohort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Burkina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Mali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Burkina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713801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2021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204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331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11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226351"/>
                  </a:ext>
                </a:extLst>
              </a:tr>
              <a:tr h="563525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2022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503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683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694154"/>
                  </a:ext>
                </a:extLst>
              </a:tr>
              <a:tr h="499731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2022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499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558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25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474859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/>
                        <a:t>0*</a:t>
                      </a:r>
                      <a:endParaRPr lang="en-GB" sz="24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24*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426161"/>
                  </a:ext>
                </a:extLst>
              </a:tr>
              <a:tr h="499730">
                <a:tc>
                  <a:txBody>
                    <a:bodyPr/>
                    <a:lstStyle/>
                    <a:p>
                      <a:r>
                        <a:rPr lang="en-GB" sz="24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186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293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32466"/>
                  </a:ext>
                </a:extLst>
              </a:tr>
              <a:tr h="430087">
                <a:tc>
                  <a:txBody>
                    <a:bodyPr/>
                    <a:lstStyle/>
                    <a:p>
                      <a:r>
                        <a:rPr lang="en-GB" sz="2400" dirty="0"/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2021-2023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9111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EDE598-C0EC-07B3-5B7D-8C0D898B4330}"/>
              </a:ext>
            </a:extLst>
          </p:cNvPr>
          <p:cNvSpPr txBox="1"/>
          <p:nvPr/>
        </p:nvSpPr>
        <p:spPr>
          <a:xfrm>
            <a:off x="2832351" y="112388"/>
            <a:ext cx="790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Number of cases enrolled in 2021-2023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AA2FE-C9E0-284C-568C-D75E03F998B8}"/>
              </a:ext>
            </a:extLst>
          </p:cNvPr>
          <p:cNvSpPr txBox="1"/>
          <p:nvPr/>
        </p:nvSpPr>
        <p:spPr>
          <a:xfrm>
            <a:off x="4722773" y="6097683"/>
            <a:ext cx="4125951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Number of hospital controls </a:t>
            </a:r>
          </a:p>
          <a:p>
            <a:r>
              <a:rPr lang="en-GB" dirty="0"/>
              <a:t>       Mali 8 Burkina Faso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B72F5-9504-5877-C34A-2A0DA60E6BA3}"/>
              </a:ext>
            </a:extLst>
          </p:cNvPr>
          <p:cNvSpPr txBox="1"/>
          <p:nvPr/>
        </p:nvSpPr>
        <p:spPr>
          <a:xfrm>
            <a:off x="4476750" y="586210"/>
            <a:ext cx="294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Two controls per case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0A0D2B-A699-F906-7FD9-7A056706E759}"/>
              </a:ext>
            </a:extLst>
          </p:cNvPr>
          <p:cNvSpPr/>
          <p:nvPr/>
        </p:nvSpPr>
        <p:spPr>
          <a:xfrm>
            <a:off x="85060" y="6390167"/>
            <a:ext cx="2923954" cy="467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* Recruitment </a:t>
            </a:r>
            <a:r>
              <a:rPr lang="fr-FR" dirty="0" err="1">
                <a:solidFill>
                  <a:schemeClr val="tx1"/>
                </a:solidFill>
              </a:rPr>
              <a:t>stopped</a:t>
            </a:r>
            <a:r>
              <a:rPr lang="fr-FR" dirty="0">
                <a:solidFill>
                  <a:schemeClr val="tx1"/>
                </a:solidFill>
              </a:rPr>
              <a:t> on March 31 2023</a:t>
            </a:r>
          </a:p>
        </p:txBody>
      </p:sp>
    </p:spTree>
    <p:extLst>
      <p:ext uri="{BB962C8B-B14F-4D97-AF65-F5344CB8AC3E}">
        <p14:creationId xmlns:p14="http://schemas.microsoft.com/office/powerpoint/2010/main" val="335289027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27314C-A619-5EBA-B41E-A81661769BE3}"/>
              </a:ext>
            </a:extLst>
          </p:cNvPr>
          <p:cNvSpPr txBox="1"/>
          <p:nvPr/>
        </p:nvSpPr>
        <p:spPr>
          <a:xfrm>
            <a:off x="1471963" y="968362"/>
            <a:ext cx="1505414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Demography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?Gender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9B4ED-AED8-D081-BF8D-E47EC3DC8665}"/>
              </a:ext>
            </a:extLst>
          </p:cNvPr>
          <p:cNvSpPr txBox="1"/>
          <p:nvPr/>
        </p:nvSpPr>
        <p:spPr>
          <a:xfrm>
            <a:off x="3356517" y="955417"/>
            <a:ext cx="1873406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Caretaker’s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Health seeking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80B1C-47C3-0981-27AE-00474DEF9B3A}"/>
              </a:ext>
            </a:extLst>
          </p:cNvPr>
          <p:cNvSpPr txBox="1"/>
          <p:nvPr/>
        </p:nvSpPr>
        <p:spPr>
          <a:xfrm>
            <a:off x="5887843" y="977719"/>
            <a:ext cx="1828800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Rural/urban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Type of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Breeding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60810-932B-4465-894B-C737D004A3E5}"/>
              </a:ext>
            </a:extLst>
          </p:cNvPr>
          <p:cNvSpPr txBox="1"/>
          <p:nvPr/>
        </p:nvSpPr>
        <p:spPr>
          <a:xfrm>
            <a:off x="8274202" y="977719"/>
            <a:ext cx="2096432" cy="147732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Health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Distance to 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Referral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Quality of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7798A7-8042-B118-E9AC-ADDF192DF35F}"/>
              </a:ext>
            </a:extLst>
          </p:cNvPr>
          <p:cNvSpPr txBox="1"/>
          <p:nvPr/>
        </p:nvSpPr>
        <p:spPr>
          <a:xfrm>
            <a:off x="326638" y="3102955"/>
            <a:ext cx="3010830" cy="17543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interventions</a:t>
            </a:r>
            <a:r>
              <a:rPr lang="en-GB" dirty="0"/>
              <a:t> (type, coverage, dose, duration, </a:t>
            </a:r>
            <a:r>
              <a:rPr lang="en-GB" dirty="0" err="1"/>
              <a:t>age&amp;time</a:t>
            </a:r>
            <a:r>
              <a:rPr lang="en-GB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Vaccine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LLIN / 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Prompt case management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08AE58-E4B3-3FBB-1715-996085D06513}"/>
              </a:ext>
            </a:extLst>
          </p:cNvPr>
          <p:cNvSpPr txBox="1"/>
          <p:nvPr/>
        </p:nvSpPr>
        <p:spPr>
          <a:xfrm>
            <a:off x="3136060" y="5243567"/>
            <a:ext cx="2832410" cy="9233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           </a:t>
            </a:r>
            <a:r>
              <a:rPr lang="en-GB" dirty="0">
                <a:solidFill>
                  <a:srgbClr val="0000FF"/>
                </a:solidFill>
              </a:rPr>
              <a:t>Immune status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9FC97-3AC4-4DEB-AF6A-5E092C7578AE}"/>
              </a:ext>
            </a:extLst>
          </p:cNvPr>
          <p:cNvSpPr txBox="1"/>
          <p:nvPr/>
        </p:nvSpPr>
        <p:spPr>
          <a:xfrm>
            <a:off x="5450814" y="3301911"/>
            <a:ext cx="3479181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Asymptomatic malaria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Clinical malaria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Severe malaria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9D3105-CDE3-A2BA-B8E6-52EC3E649F62}"/>
              </a:ext>
            </a:extLst>
          </p:cNvPr>
          <p:cNvCxnSpPr>
            <a:cxnSpLocks/>
          </p:cNvCxnSpPr>
          <p:nvPr/>
        </p:nvCxnSpPr>
        <p:spPr>
          <a:xfrm flipH="1">
            <a:off x="4736481" y="4500672"/>
            <a:ext cx="694164" cy="73885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EC986C-56B9-2A5E-91EF-56F65822C609}"/>
              </a:ext>
            </a:extLst>
          </p:cNvPr>
          <p:cNvCxnSpPr>
            <a:stCxn id="3" idx="2"/>
          </p:cNvCxnSpPr>
          <p:nvPr/>
        </p:nvCxnSpPr>
        <p:spPr>
          <a:xfrm flipH="1">
            <a:off x="3211551" y="2432745"/>
            <a:ext cx="1081669" cy="685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2836703-0930-1915-176D-7057893A517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337468" y="3841619"/>
            <a:ext cx="1861324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0BADCC1-626A-F399-6020-FC3CD45D19A6}"/>
              </a:ext>
            </a:extLst>
          </p:cNvPr>
          <p:cNvCxnSpPr/>
          <p:nvPr/>
        </p:nvCxnSpPr>
        <p:spPr>
          <a:xfrm>
            <a:off x="2977377" y="2455047"/>
            <a:ext cx="2352906" cy="84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07AA0EA-F7F3-0D9E-D856-3CA9BED3F86D}"/>
              </a:ext>
            </a:extLst>
          </p:cNvPr>
          <p:cNvCxnSpPr>
            <a:stCxn id="3" idx="2"/>
          </p:cNvCxnSpPr>
          <p:nvPr/>
        </p:nvCxnSpPr>
        <p:spPr>
          <a:xfrm>
            <a:off x="4293220" y="2432745"/>
            <a:ext cx="1802780" cy="86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266C6D-A1FD-D1B9-66EB-608E60EA86EF}"/>
              </a:ext>
            </a:extLst>
          </p:cNvPr>
          <p:cNvCxnSpPr>
            <a:stCxn id="4" idx="2"/>
          </p:cNvCxnSpPr>
          <p:nvPr/>
        </p:nvCxnSpPr>
        <p:spPr>
          <a:xfrm flipH="1">
            <a:off x="6322741" y="2455047"/>
            <a:ext cx="479502" cy="707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8397322-69D4-5013-95E5-BB2AADFD53C0}"/>
              </a:ext>
            </a:extLst>
          </p:cNvPr>
          <p:cNvCxnSpPr>
            <a:stCxn id="5" idx="2"/>
          </p:cNvCxnSpPr>
          <p:nvPr/>
        </p:nvCxnSpPr>
        <p:spPr>
          <a:xfrm flipH="1">
            <a:off x="7655314" y="2455047"/>
            <a:ext cx="1667104" cy="845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8DF35D1-C4BA-DFFF-0CE9-86A84D311CBE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832053" y="4857281"/>
            <a:ext cx="1305856" cy="968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196AF5-B217-CBF3-CEDB-7ADF130480A8}"/>
              </a:ext>
            </a:extLst>
          </p:cNvPr>
          <p:cNvCxnSpPr>
            <a:cxnSpLocks/>
          </p:cNvCxnSpPr>
          <p:nvPr/>
        </p:nvCxnSpPr>
        <p:spPr>
          <a:xfrm>
            <a:off x="2977377" y="2432745"/>
            <a:ext cx="1555596" cy="2806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FC5F77D-7EAE-63E2-195B-8E08BEA4F343}"/>
              </a:ext>
            </a:extLst>
          </p:cNvPr>
          <p:cNvSpPr txBox="1"/>
          <p:nvPr/>
        </p:nvSpPr>
        <p:spPr>
          <a:xfrm>
            <a:off x="326638" y="286143"/>
            <a:ext cx="1186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FF"/>
                </a:solidFill>
              </a:rPr>
              <a:t>Framework for analysis of factors associated with the risk of delayed malaria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974567-A645-F19F-1615-72500225CCFC}"/>
              </a:ext>
            </a:extLst>
          </p:cNvPr>
          <p:cNvSpPr/>
          <p:nvPr/>
        </p:nvSpPr>
        <p:spPr>
          <a:xfrm>
            <a:off x="6223532" y="5079076"/>
            <a:ext cx="5968467" cy="1737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- </a:t>
            </a:r>
            <a:r>
              <a:rPr lang="fr-FR" sz="1600" dirty="0" err="1">
                <a:solidFill>
                  <a:schemeClr val="tx1"/>
                </a:solidFill>
              </a:rPr>
              <a:t>Statistical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analysis</a:t>
            </a:r>
            <a:r>
              <a:rPr lang="fr-FR" sz="1600" dirty="0">
                <a:solidFill>
                  <a:schemeClr val="tx1"/>
                </a:solidFill>
              </a:rPr>
              <a:t> plan to </a:t>
            </a:r>
            <a:r>
              <a:rPr lang="fr-FR" sz="1600" dirty="0" err="1">
                <a:solidFill>
                  <a:schemeClr val="tx1"/>
                </a:solidFill>
              </a:rPr>
              <a:t>be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written</a:t>
            </a:r>
            <a:r>
              <a:rPr lang="fr-FR" sz="1600" dirty="0">
                <a:solidFill>
                  <a:schemeClr val="tx1"/>
                </a:solidFill>
              </a:rPr>
              <a:t> for </a:t>
            </a:r>
            <a:r>
              <a:rPr lang="fr-FR" sz="1600" dirty="0" err="1">
                <a:solidFill>
                  <a:schemeClr val="tx1"/>
                </a:solidFill>
              </a:rPr>
              <a:t>each</a:t>
            </a:r>
            <a:r>
              <a:rPr lang="fr-FR" sz="1600" dirty="0">
                <a:solidFill>
                  <a:schemeClr val="tx1"/>
                </a:solidFill>
              </a:rPr>
              <a:t> case control   </a:t>
            </a:r>
          </a:p>
          <a:p>
            <a:r>
              <a:rPr lang="fr-FR" sz="1600" dirty="0">
                <a:solidFill>
                  <a:schemeClr val="tx1"/>
                </a:solidFill>
              </a:rPr>
              <a:t>   </a:t>
            </a:r>
            <a:r>
              <a:rPr lang="fr-FR" sz="1600" dirty="0" err="1">
                <a:solidFill>
                  <a:schemeClr val="tx1"/>
                </a:solidFill>
              </a:rPr>
              <a:t>study</a:t>
            </a:r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- </a:t>
            </a:r>
            <a:r>
              <a:rPr lang="fr-FR" sz="1600" dirty="0" err="1">
                <a:solidFill>
                  <a:schemeClr val="tx1"/>
                </a:solidFill>
              </a:rPr>
              <a:t>Conditional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Logistic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regression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approach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will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be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 err="1">
                <a:solidFill>
                  <a:schemeClr val="tx1"/>
                </a:solidFill>
              </a:rPr>
              <a:t>used</a:t>
            </a:r>
            <a:r>
              <a:rPr lang="fr-FR" sz="1600" dirty="0">
                <a:solidFill>
                  <a:schemeClr val="tx1"/>
                </a:solidFill>
              </a:rPr>
              <a:t> for the analyses</a:t>
            </a:r>
          </a:p>
          <a:p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dirty="0">
                <a:solidFill>
                  <a:schemeClr val="tx1"/>
                </a:solidFill>
              </a:rPr>
              <a:t>- </a:t>
            </a:r>
            <a:r>
              <a:rPr lang="fr-FR" sz="1600" dirty="0" err="1">
                <a:solidFill>
                  <a:schemeClr val="tx1"/>
                </a:solidFill>
              </a:rPr>
              <a:t>Results</a:t>
            </a:r>
            <a:r>
              <a:rPr lang="fr-FR" sz="1600" dirty="0">
                <a:solidFill>
                  <a:schemeClr val="tx1"/>
                </a:solidFill>
              </a:rPr>
              <a:t> are </a:t>
            </a:r>
            <a:r>
              <a:rPr lang="fr-FR" sz="1600" dirty="0" err="1">
                <a:solidFill>
                  <a:schemeClr val="tx1"/>
                </a:solidFill>
              </a:rPr>
              <a:t>expected</a:t>
            </a:r>
            <a:r>
              <a:rPr lang="fr-FR" sz="1600" dirty="0">
                <a:solidFill>
                  <a:schemeClr val="tx1"/>
                </a:solidFill>
              </a:rPr>
              <a:t> in the first </a:t>
            </a:r>
            <a:r>
              <a:rPr lang="fr-FR" sz="1600" dirty="0" err="1">
                <a:solidFill>
                  <a:schemeClr val="tx1"/>
                </a:solidFill>
              </a:rPr>
              <a:t>trimester</a:t>
            </a:r>
            <a:r>
              <a:rPr lang="fr-FR" sz="1600" dirty="0">
                <a:solidFill>
                  <a:schemeClr val="tx1"/>
                </a:solidFill>
              </a:rPr>
              <a:t> of 2024</a:t>
            </a:r>
          </a:p>
          <a:p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1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6326" y="1926690"/>
            <a:ext cx="996951" cy="441240"/>
          </a:xfrm>
        </p:spPr>
        <p:txBody>
          <a:bodyPr/>
          <a:lstStyle/>
          <a:p>
            <a:r>
              <a:rPr lang="en-CA" dirty="0"/>
              <a:t>MRTC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9954" y="2557660"/>
            <a:ext cx="2323728" cy="24247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CA" sz="1600" dirty="0"/>
              <a:t>Jane Grant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Paul Snell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Paul Milligan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Daniel Chandramohan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Karen Slater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Brian Greenwood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08318" y="1520910"/>
            <a:ext cx="1294424" cy="823912"/>
          </a:xfrm>
        </p:spPr>
        <p:txBody>
          <a:bodyPr/>
          <a:lstStyle/>
          <a:p>
            <a:r>
              <a:rPr lang="en-CA" dirty="0"/>
              <a:t>LSHTM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20836" y="2633342"/>
            <a:ext cx="2366050" cy="30767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1600" b="1" dirty="0"/>
              <a:t>Issaka Zongo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Charles </a:t>
            </a:r>
            <a:r>
              <a:rPr lang="en-CA" sz="1600" dirty="0" err="1"/>
              <a:t>Zoungrana</a:t>
            </a:r>
            <a:endParaRPr lang="en-CA" sz="1600" dirty="0"/>
          </a:p>
          <a:p>
            <a:pPr>
              <a:lnSpc>
                <a:spcPct val="100000"/>
              </a:lnSpc>
            </a:pPr>
            <a:r>
              <a:rPr lang="en-CA" sz="1600" dirty="0"/>
              <a:t>Compaoré Yves Daniel</a:t>
            </a:r>
          </a:p>
          <a:p>
            <a:pPr>
              <a:lnSpc>
                <a:spcPct val="100000"/>
              </a:lnSpc>
            </a:pPr>
            <a:r>
              <a:rPr lang="en-CA" sz="1600" dirty="0" err="1"/>
              <a:t>Yerbanga</a:t>
            </a:r>
            <a:r>
              <a:rPr lang="en-CA" sz="1600" dirty="0"/>
              <a:t> Serge</a:t>
            </a:r>
          </a:p>
          <a:p>
            <a:pPr>
              <a:lnSpc>
                <a:spcPct val="100000"/>
              </a:lnSpc>
            </a:pPr>
            <a:r>
              <a:rPr lang="en-CA" sz="1600" dirty="0" err="1"/>
              <a:t>Abdoul</a:t>
            </a:r>
            <a:r>
              <a:rPr lang="en-CA" sz="1600" dirty="0"/>
              <a:t> Aziz </a:t>
            </a:r>
            <a:r>
              <a:rPr lang="en-CA" sz="1600" dirty="0" err="1"/>
              <a:t>Sienou</a:t>
            </a:r>
            <a:endParaRPr lang="en-CA" sz="1600" dirty="0"/>
          </a:p>
          <a:p>
            <a:pPr>
              <a:lnSpc>
                <a:spcPct val="100000"/>
              </a:lnSpc>
            </a:pPr>
            <a:r>
              <a:rPr lang="en-CA" sz="1600" dirty="0"/>
              <a:t>Alassane </a:t>
            </a:r>
            <a:r>
              <a:rPr lang="en-CA" sz="1600" dirty="0" err="1"/>
              <a:t>Haro</a:t>
            </a:r>
            <a:endParaRPr lang="en-CA" sz="1600" dirty="0"/>
          </a:p>
          <a:p>
            <a:pPr>
              <a:lnSpc>
                <a:spcPct val="100000"/>
              </a:lnSpc>
            </a:pPr>
            <a:r>
              <a:rPr lang="en-CA" sz="1600" dirty="0"/>
              <a:t>Romaric </a:t>
            </a:r>
            <a:r>
              <a:rPr lang="en-CA" sz="1600" dirty="0" err="1"/>
              <a:t>Zerbo</a:t>
            </a:r>
            <a:endParaRPr lang="en-CA" sz="1600" dirty="0"/>
          </a:p>
          <a:p>
            <a:pPr>
              <a:lnSpc>
                <a:spcPct val="100000"/>
              </a:lnSpc>
            </a:pPr>
            <a:r>
              <a:rPr lang="en-CA" sz="1600" dirty="0"/>
              <a:t>Jean Bosco Ouedraogo</a:t>
            </a:r>
          </a:p>
          <a:p>
            <a:pPr marL="0" indent="0">
              <a:lnSpc>
                <a:spcPct val="100000"/>
              </a:lnSpc>
              <a:buNone/>
            </a:pPr>
            <a:endParaRPr lang="en-CA" sz="220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569904" y="1877842"/>
            <a:ext cx="2151324" cy="441240"/>
          </a:xfrm>
        </p:spPr>
        <p:txBody>
          <a:bodyPr>
            <a:normAutofit fontScale="92500"/>
          </a:bodyPr>
          <a:lstStyle/>
          <a:p>
            <a:r>
              <a:rPr lang="en-CA" dirty="0"/>
              <a:t>     IRSS/</a:t>
            </a:r>
            <a:r>
              <a:rPr lang="en-CA" dirty="0" err="1"/>
              <a:t>INSTech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5A7B08-F64D-4999-87E5-D8E79B854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092" y="785795"/>
            <a:ext cx="1369420" cy="9227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745A3E6-3E8F-4814-8FDE-86593310D360}"/>
              </a:ext>
            </a:extLst>
          </p:cNvPr>
          <p:cNvSpPr txBox="1"/>
          <p:nvPr/>
        </p:nvSpPr>
        <p:spPr>
          <a:xfrm>
            <a:off x="363947" y="230903"/>
            <a:ext cx="4436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Acknowledgements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ECD1D-9670-4D1E-931C-2FA6D081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25BF-F856-4915-9E24-99B73359F17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ED2B1F9-77BF-04EC-51CC-367A7945B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660" y="5737759"/>
            <a:ext cx="1973129" cy="10358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C8B84D7-B40F-C599-ABDD-3BA2FC71A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9646" y="5710049"/>
            <a:ext cx="1062453" cy="1062453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75D9C76-A967-9C4B-EF97-14157B41C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417" y="750755"/>
            <a:ext cx="1814886" cy="952815"/>
          </a:xfrm>
          <a:prstGeom prst="rect">
            <a:avLst/>
          </a:prstGeom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2591696-27A2-47F4-B52D-5CA5D1A63D33}"/>
              </a:ext>
            </a:extLst>
          </p:cNvPr>
          <p:cNvSpPr txBox="1">
            <a:spLocks/>
          </p:cNvSpPr>
          <p:nvPr/>
        </p:nvSpPr>
        <p:spPr>
          <a:xfrm>
            <a:off x="9873906" y="2324503"/>
            <a:ext cx="2323728" cy="2735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1600" dirty="0"/>
              <a:t>Ranju Baral</a:t>
            </a:r>
          </a:p>
          <a:p>
            <a:pPr fontAlgn="base">
              <a:lnSpc>
                <a:spcPct val="100000"/>
              </a:lnSpc>
            </a:pPr>
            <a:r>
              <a:rPr lang="en-US" sz="1600" dirty="0"/>
              <a:t>Amber Brown</a:t>
            </a:r>
          </a:p>
          <a:p>
            <a:pPr fontAlgn="base">
              <a:lnSpc>
                <a:spcPct val="100000"/>
              </a:lnSpc>
            </a:pPr>
            <a:r>
              <a:rPr lang="en-US" sz="1600" dirty="0"/>
              <a:t>Karen Ivinson</a:t>
            </a:r>
          </a:p>
          <a:p>
            <a:pPr fontAlgn="base">
              <a:lnSpc>
                <a:spcPct val="100000"/>
              </a:lnSpc>
            </a:pPr>
            <a:r>
              <a:rPr lang="en-US" sz="1600" dirty="0"/>
              <a:t>Cynthia Lee</a:t>
            </a:r>
          </a:p>
          <a:p>
            <a:pPr fontAlgn="base">
              <a:lnSpc>
                <a:spcPct val="100000"/>
              </a:lnSpc>
            </a:pPr>
            <a:r>
              <a:rPr lang="en-US" sz="1600" dirty="0"/>
              <a:t>Clint Pecenka</a:t>
            </a:r>
          </a:p>
          <a:p>
            <a:pPr fontAlgn="base">
              <a:lnSpc>
                <a:spcPct val="100000"/>
              </a:lnSpc>
            </a:pPr>
            <a:r>
              <a:rPr lang="en-US" sz="1600" dirty="0"/>
              <a:t>Heather Richards</a:t>
            </a:r>
          </a:p>
          <a:p>
            <a:pPr fontAlgn="base">
              <a:lnSpc>
                <a:spcPct val="100000"/>
              </a:lnSpc>
            </a:pPr>
            <a:r>
              <a:rPr lang="en-US" sz="1600" dirty="0"/>
              <a:t>Chris </a:t>
            </a:r>
            <a:r>
              <a:rPr lang="en-US" sz="1600" dirty="0" err="1"/>
              <a:t>Ockenhouse</a:t>
            </a:r>
            <a:endParaRPr lang="en-US" sz="1600" dirty="0"/>
          </a:p>
          <a:p>
            <a:pPr fontAlgn="base">
              <a:lnSpc>
                <a:spcPct val="100000"/>
              </a:lnSpc>
            </a:pPr>
            <a:endParaRPr lang="fr-FR" sz="1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BA7636-1C7C-FED3-F431-F97E589E1CE9}"/>
              </a:ext>
            </a:extLst>
          </p:cNvPr>
          <p:cNvSpPr txBox="1">
            <a:spLocks/>
          </p:cNvSpPr>
          <p:nvPr/>
        </p:nvSpPr>
        <p:spPr>
          <a:xfrm>
            <a:off x="10141547" y="1752872"/>
            <a:ext cx="831253" cy="487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PATH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55138E-A34F-D414-B933-DF4CA1488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97" y="750755"/>
            <a:ext cx="1965642" cy="952815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DB6BE0FD-FE83-9E18-0273-D56203FC86F5}"/>
              </a:ext>
            </a:extLst>
          </p:cNvPr>
          <p:cNvGrpSpPr/>
          <p:nvPr/>
        </p:nvGrpSpPr>
        <p:grpSpPr>
          <a:xfrm>
            <a:off x="627029" y="754123"/>
            <a:ext cx="2669943" cy="1242623"/>
            <a:chOff x="627029" y="754123"/>
            <a:chExt cx="2669943" cy="1242623"/>
          </a:xfrm>
        </p:grpSpPr>
        <p:pic>
          <p:nvPicPr>
            <p:cNvPr id="15" name="Picture 14" descr="Logo">
              <a:extLst>
                <a:ext uri="{FF2B5EF4-FFF2-40B4-BE49-F238E27FC236}">
                  <a16:creationId xmlns:a16="http://schemas.microsoft.com/office/drawing/2014/main" id="{A3F92F37-21E3-C373-9458-AA95766845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867576" y="754123"/>
              <a:ext cx="1429396" cy="1121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5FCC6F0-FE4B-0B13-572A-7C6775009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07" t="3459" r="12121" b="11184"/>
            <a:stretch/>
          </p:blipFill>
          <p:spPr>
            <a:xfrm>
              <a:off x="627029" y="875261"/>
              <a:ext cx="1137563" cy="1121485"/>
            </a:xfrm>
            <a:prstGeom prst="rect">
              <a:avLst/>
            </a:prstGeom>
          </p:spPr>
        </p:pic>
      </p:grp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B4F19FD-BCA5-A0B9-16C9-CAB511B59BF3}"/>
              </a:ext>
            </a:extLst>
          </p:cNvPr>
          <p:cNvSpPr>
            <a:spLocks noGrp="1"/>
          </p:cNvSpPr>
          <p:nvPr/>
        </p:nvSpPr>
        <p:spPr>
          <a:xfrm>
            <a:off x="4023860" y="2367930"/>
            <a:ext cx="2609405" cy="420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Youssoufa Sidibe</a:t>
            </a:r>
          </a:p>
          <a:p>
            <a:r>
              <a:rPr lang="en-CA" sz="1600" dirty="0"/>
              <a:t>Djibrilla Issiaka</a:t>
            </a:r>
          </a:p>
          <a:p>
            <a:r>
              <a:rPr lang="en-CA" sz="1600" dirty="0"/>
              <a:t>Mahamadou Kaya</a:t>
            </a:r>
          </a:p>
          <a:p>
            <a:r>
              <a:rPr lang="en-CA" sz="1600" dirty="0"/>
              <a:t>Youssou Kone</a:t>
            </a:r>
          </a:p>
          <a:p>
            <a:r>
              <a:rPr lang="en-CA" sz="1600" dirty="0"/>
              <a:t>Oumar Dicko</a:t>
            </a:r>
          </a:p>
          <a:p>
            <a:r>
              <a:rPr lang="en-CA" sz="1600" dirty="0"/>
              <a:t>Hama Yalcouye</a:t>
            </a:r>
          </a:p>
          <a:p>
            <a:r>
              <a:rPr lang="en-CA" sz="1600" dirty="0"/>
              <a:t>Koualy Sanogo</a:t>
            </a:r>
          </a:p>
          <a:p>
            <a:r>
              <a:rPr lang="en-CA" sz="1600" dirty="0"/>
              <a:t>Amadou Tapily</a:t>
            </a:r>
          </a:p>
          <a:p>
            <a:r>
              <a:rPr lang="en-CA" sz="1600" dirty="0"/>
              <a:t>Almahamoudou Mahamar </a:t>
            </a:r>
          </a:p>
          <a:p>
            <a:r>
              <a:rPr lang="en-CA" sz="1600" dirty="0"/>
              <a:t>Ismaila Thera</a:t>
            </a:r>
          </a:p>
          <a:p>
            <a:r>
              <a:rPr lang="en-CA" sz="1600" dirty="0"/>
              <a:t>Issaka Sagara</a:t>
            </a:r>
          </a:p>
          <a:p>
            <a:r>
              <a:rPr lang="en-CA" sz="1600" dirty="0"/>
              <a:t>Alassane Dicko</a:t>
            </a:r>
          </a:p>
          <a:p>
            <a:endParaRPr lang="en-CA" sz="1600" dirty="0"/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63716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2C412-40F8-8013-7A3E-B12CDB9F5981}"/>
              </a:ext>
            </a:extLst>
          </p:cNvPr>
          <p:cNvSpPr txBox="1"/>
          <p:nvPr/>
        </p:nvSpPr>
        <p:spPr>
          <a:xfrm>
            <a:off x="4610100" y="2971800"/>
            <a:ext cx="226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SPARE SLIDES </a:t>
            </a:r>
          </a:p>
        </p:txBody>
      </p:sp>
    </p:spTree>
    <p:extLst>
      <p:ext uri="{BB962C8B-B14F-4D97-AF65-F5344CB8AC3E}">
        <p14:creationId xmlns:p14="http://schemas.microsoft.com/office/powerpoint/2010/main" val="15222869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879</Words>
  <Application>Microsoft Office PowerPoint</Application>
  <PresentationFormat>Grand écran</PresentationFormat>
  <Paragraphs>233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BlinkMacSystemFont</vt:lpstr>
      <vt:lpstr>Calibri</vt:lpstr>
      <vt:lpstr>Calibri Light</vt:lpstr>
      <vt:lpstr>Times New Roman</vt:lpstr>
      <vt:lpstr>Thème Office</vt:lpstr>
      <vt:lpstr>Methodology to assess the Risk of Malaria in Children Who are no Longer Eligible for Seasonal Malaria Chemoprevention (SMC) or Seasonal Vaccination in Burkina Faso and Mali</vt:lpstr>
      <vt:lpstr>Background</vt:lpstr>
      <vt:lpstr>Hypothesis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Methodology to assess the Risk of Malaria in Children Who are no Longer Eligible for Seasonal Malaria Chemoprevention (SMC) or Seasonal Vaccination in Burkina Faso and Mali</dc:title>
  <dc:creator>Issaka Zongo</dc:creator>
  <cp:lastModifiedBy>Issaka Zongo</cp:lastModifiedBy>
  <cp:revision>35</cp:revision>
  <dcterms:created xsi:type="dcterms:W3CDTF">2023-10-01T11:49:11Z</dcterms:created>
  <dcterms:modified xsi:type="dcterms:W3CDTF">2023-10-20T13:44:50Z</dcterms:modified>
</cp:coreProperties>
</file>